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60" r:id="rId5"/>
    <p:sldId id="262" r:id="rId6"/>
    <p:sldId id="263" r:id="rId7"/>
    <p:sldId id="264" r:id="rId8"/>
    <p:sldId id="265" r:id="rId9"/>
    <p:sldId id="267" r:id="rId10"/>
    <p:sldId id="26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2" t="6845" r="16667" b="5883"/>
          <a:stretch/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87623" y="729845"/>
            <a:ext cx="7714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РОДИТЕЛЬСКОЕ  СОБРАНИЕ  </a:t>
            </a:r>
            <a:endParaRPr lang="ru-RU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79865" y="360512"/>
            <a:ext cx="450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ГКОУ «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Лемешкинская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школа-интернат»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2" y="1484784"/>
            <a:ext cx="67687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«Роль семьи в профилактике правонарушений среди несовершеннолетних»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2" t="55661" r="21580" b="10975"/>
          <a:stretch/>
        </p:blipFill>
        <p:spPr bwMode="auto">
          <a:xfrm>
            <a:off x="1604676" y="3429000"/>
            <a:ext cx="6253020" cy="3050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727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332656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</a:t>
            </a:r>
          </a:p>
          <a:p>
            <a:pPr lvl="0"/>
            <a:r>
              <a:rPr lang="ru-RU" b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Преступления</a:t>
            </a:r>
            <a:r>
              <a:rPr lang="ru-RU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наиболее опасные деяния, предусмотренные уголовным законодательством (кража, убийство). </a:t>
            </a:r>
          </a:p>
          <a:p>
            <a:pPr lvl="0"/>
            <a:endParaRPr lang="ru-RU" dirty="0">
              <a:solidFill>
                <a:srgbClr val="C0504D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Проступки</a:t>
            </a:r>
            <a:r>
              <a:rPr lang="ru-RU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виновные противоправные деяния с меньшей степенью опасности. </a:t>
            </a:r>
            <a:r>
              <a:rPr lang="ru-RU" dirty="0" smtClean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Дисциплинарные </a:t>
            </a:r>
            <a:r>
              <a:rPr lang="ru-RU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(нарушения учебной дисциплины: опоздание, прогул). </a:t>
            </a:r>
          </a:p>
          <a:p>
            <a:pPr lvl="0"/>
            <a:r>
              <a:rPr lang="ru-RU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Гражданские (причинение вреда имуществу). </a:t>
            </a:r>
          </a:p>
          <a:p>
            <a:pPr lvl="0"/>
            <a:r>
              <a:rPr lang="ru-RU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Административные (посягательства на общественный порядок, правила управления: нарушение ПДД, санитарных норм</a:t>
            </a:r>
            <a:r>
              <a:rPr lang="ru-RU" dirty="0" smtClean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которым подростки чаще всего совершают правонарушения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Подростки без должного почтения относятся к закону.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Из-за отсутствия контроля со стороны родителей, подросток часто совершает противоправные поступки: употребляет алкоголь, участвует в драках, оскорбляет окружающих.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Зачастую, из-за отсутствия занятости молодых людей, противоправные действия совершаются от скуки и безделья.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4444663"/>
            <a:ext cx="8352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Вовремя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замеченные отклонения в поведении детей и подростков и правильно организованная помощь могут сыграть важную роль в предотвращении деформации личности растущего человека, которая приводит к правонарушениям и преступлениям.</a:t>
            </a:r>
          </a:p>
        </p:txBody>
      </p:sp>
    </p:spTree>
    <p:extLst>
      <p:ext uri="{BB962C8B-B14F-4D97-AF65-F5344CB8AC3E}">
        <p14:creationId xmlns:p14="http://schemas.microsoft.com/office/powerpoint/2010/main" val="14642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3424" y="332656"/>
            <a:ext cx="8352928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ребенка самый действенный образец – это его родители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Неблагоприятные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семейного воспитания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Асоциальное поведение родителей. 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ряда научных исследований свидетельствуют о том, что каждый третий несовершеннолетний правонарушитель воспитывался в такой семье, где он постоянно сталкивался с резко отрицательными аспектами поведения родителей: систематическим пьянством, скандалами, развратом, проявлениями жестокости, совершением взрослыми преступлений. 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Недостаточное внимание и любовь со стороны родителей. 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особенно стремятся к общению со сверстниками и взрослыми вне семьи, что в известной степени компенсирует им нехватку внимания, ласки и заботы со стороны родителей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b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solidFill>
                <a:srgbClr val="C0504D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 err="1" smtClean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Гиперопека</a:t>
            </a:r>
            <a:r>
              <a:rPr lang="ru-RU" b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/>
            <a:r>
              <a:rPr lang="ru-RU" sz="1600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так боятся, чтобы их дети не наделали ошибок, что, по сути дела, не дают им жить. В какие бы красочные одежды ни рядилась </a:t>
            </a:r>
            <a:r>
              <a:rPr lang="ru-RU" sz="1600" dirty="0" err="1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гиперопека</a:t>
            </a:r>
            <a:r>
              <a:rPr lang="ru-RU" sz="1600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заботливости, желания добра и блага во спасение, - она все равно остается самой распространенной ошибкой воспитания. Следствие - инфантильность, несамостоятельность, личная несостоятельность ребенка. При ослаблении контроля старших он оказывается дезориентированным в своем поведении. </a:t>
            </a:r>
            <a:r>
              <a:rPr lang="ru-RU" b="1" dirty="0" smtClean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Чрезмерное </a:t>
            </a:r>
            <a:r>
              <a:rPr lang="ru-RU" b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удовлетворение потребностей ребенка.</a:t>
            </a:r>
          </a:p>
          <a:p>
            <a:pPr lvl="0"/>
            <a:r>
              <a:rPr lang="ru-RU" sz="1600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семьях, где детям ни в чем не отказывают, потакают любым капризам, избавляют от домашних обязанностей, вырастают не просто лентяи, а потребители, жаждущие все новых и новых удовольствий и благ. Отсутствие привычки к разумному самоограничению нередко толкает их на преступления, совершаемые под влиянием мотивов и желаний чисто потребительского характера. Нередко «слепая» родительская защита детей порождает у них уверенность в полнейшей своей безнаказанности</a:t>
            </a:r>
            <a:endParaRPr lang="ru-RU" sz="14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06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0172" y="291267"/>
            <a:ext cx="8640960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Чрезмерная требовательность и авторитарность родителей. </a:t>
            </a:r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Излишняя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суровость родителей, чрезмерное использование всевозможных ограничений и запретов, наказаний, унижающих детей, оскорбляющих их человеческое достоинство, стремление подчинить ребенка своей воле, навязывание своего мнения и готовых решений, категоричность суждений и приказной тон, использование принуждения и репрессивных мер, включая физические наказания, разрушают атмосферу взаимопонимания и доверия, нередко толкая детей на преступления.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«Это может случиться с кем-то другим, но не со мной и моим ребенком» - говорят большинство родителей.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95" y="3940123"/>
            <a:ext cx="2952750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873" y="4350942"/>
            <a:ext cx="30099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33053"/>
            <a:ext cx="2520280" cy="1873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04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0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0373" y="147432"/>
            <a:ext cx="8424936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 что же делать родителям, если они узнали о том, </a:t>
            </a:r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ребенок попал в «группу риска»? </a:t>
            </a:r>
          </a:p>
          <a:p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Реальная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помочь ребенку, как говорят психологи – </a:t>
            </a:r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следовать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дорогой в четырнадцать шагов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1. Сохраняйте спокойствие и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достоинство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нужно впадать в панику. Криком на ребенка, битьем, угрозами вы ничего не добьетесь. Беда, которая стала горем для вас и всей семьи, поправима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2. Разберитесь в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Постарайтесь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определиться, сумеете ли вы сами справиться с ситуацией или же вам необходимо обратиться за помощью к специалистам.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3. Сохраните доверие ребенка к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Поговорите со своим ребенком на равных. Отсутствие общения приводит к нарастанию непонимания, отдаляет вас и ребенка друг от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друга.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4. Узнайте как можно больше о том, что происходит с вашим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ребенком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Совершив противоправные действия, ребенок склонен обвинять в случившемся других, хитрить и изворачиваться. Постарайтесь разобраться в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5. Измените свое отношение к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ребенку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Случившееся должно заставить вас понять, что ваш ребенок – уже достаточно взрослый, чтобы отвечать за свои поступки.</a:t>
            </a:r>
          </a:p>
        </p:txBody>
      </p:sp>
    </p:spTree>
    <p:extLst>
      <p:ext uri="{BB962C8B-B14F-4D97-AF65-F5344CB8AC3E}">
        <p14:creationId xmlns:p14="http://schemas.microsoft.com/office/powerpoint/2010/main" val="346922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396" y="-4077"/>
            <a:ext cx="9182395" cy="6886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16632"/>
            <a:ext cx="878497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6. Не позволяйте собой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манипулировать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готовы встретить сопротивление со стороны ребенка, его раздражение, попытки вами манипулировать. 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Не исправляйте за ребенка его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Заглаживая ошибки своего ребенка, родители усиливают его чувство безнаказанности. Подобная родительская забота оборачивается «медвежьей услугой»: ребенок не сталкивается с последствиями своего поведения и не делает нужных выводов, становится безответственным.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8. Меньше говорите, а больше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делайте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огда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выполняете свои обещания, он становится гораздо более управляемым и послушным.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9. Приложите усилия, чтобы восстановить взаимопонимание с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ребенком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Обратитесь вместе с ребенком к психологу, психотерапевту, убедив в том, что эта помощь необходима и вам и ему. Специалист поможет выстроить новые взаимоотношения с вашим ребенком.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10. Предоставьте ребенку возможность исправить свое поведение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Разрешите ему попробовать исправить ошибки самостоятельно. Это трудно, но возможно. </a:t>
            </a:r>
          </a:p>
        </p:txBody>
      </p:sp>
    </p:spTree>
    <p:extLst>
      <p:ext uri="{BB962C8B-B14F-4D97-AF65-F5344CB8AC3E}">
        <p14:creationId xmlns:p14="http://schemas.microsoft.com/office/powerpoint/2010/main" val="394393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4041" y="260648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11. Не пускайте процесс на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самотек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поддержать самостоятельные шаги ребенка к исправлению. Используйте любые возможности для моральной поддержки.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12. Восстановите доверие к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ребенку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 прекратите обсуждать уже произошедшее. Не напоминайте ребенку о его проступке, т.к. навязчивые разговоры могут сыграть провокационную роль.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13. Установите разумные границы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Конечно, вы не сразу успокоитесь, но не позволяйте страхам взять верх над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благоразумием.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 14. Помогайте ребенку изменить жизнь к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лучшему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Постарайтесь найти время для общения и 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совместных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занятий с ребенком. Вместе 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ходите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кино,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музеи, на спортивные 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соревнования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Поощряйте его увлечения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интересы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помогите ему найти дело по душе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оставляйте достижения детей без внимания. 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Напоминайте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им, что все плохое проходит.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56322" y="3861048"/>
            <a:ext cx="4230687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070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08" y="-18902"/>
            <a:ext cx="9216008" cy="6912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332656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Еще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опасность для наших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детей.  Компьютер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нем социальные сети –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такие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соблазнительные и такие опасные.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78987"/>
            <a:ext cx="9144000" cy="5879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Научите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правильно общаться в социальных сетях.</a:t>
            </a:r>
          </a:p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Девять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для подростков в помощь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родителям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Говори в сети только то, что скажешь, глядя в глаза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Не показывай информацию о себе никому, кроме близких друзей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Не трави других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Травят тебя — закрывай аккаунт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Не рассказывай о себе незнакомцам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Важно сказать «нет» предложениям о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переписке,созвоне,встрече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Троллинг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не повод для нервных потрясений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У шутки могут быть далеко идущие последствия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За экраном такие же люди, как ты, помни об этом всегда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РОДИТЕЛЯМ.</a:t>
            </a:r>
          </a:p>
          <a:p>
            <a:pPr lvl="0"/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1.Настаивайте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том, чтобы дети никогда лично не встречались с тем, с кем они общались только по Интернету, и попросите их общаться только с теми, кого они знают лично.  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2.Опасайтесь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наличия в профиле ребенка информации, по которой можно идентифицировать его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личность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(место проживания, работа родителей и т.п.)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3.Расскажите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детям об интернет-угрозах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4.Удаление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страницы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ваши дети откажутся следовать установленным правилам, которые предназначены для их безопасности и вы безуспешно пытались их убедить следовать им, то вы можете обратиться на сайт социальной сети, который использует ваш ребенок, и попросить удалить его страницу. </a:t>
            </a: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859" y="2132856"/>
            <a:ext cx="2133711" cy="1991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11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474345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 родителей </a:t>
            </a:r>
          </a:p>
          <a:p>
            <a:pPr algn="ctr"/>
            <a:endParaRPr lang="ru-RU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еисполнение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родительских обязанностей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По статье 63 Семейного кодекса РФ родители несут ответственность за воспитание и развитие ребёнка: обязаны заботиться о его здоровье, физическом, психическом, духовном и нравственном развитии, обеспечить получение основного общего образования. Если будет доказано, что из-за отсутствия должного контроля, бездействия или неправильного подхода подросток совершил правонарушение, родителей могут привлечь к административной ответственности. Это часть 1 статьи 5.35 КоАП РФ. Наказание — предупреждение или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штраф.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2768" y="3640097"/>
            <a:ext cx="84969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за конкретные проступки подростка.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20.22 КоАП РФ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если подросток до 16 лет появился в общественном месте в состоянии опьянения, либо распивал алкоголь, либо потреблял наркотические или психотропные вещества без назначения врача, родителей могут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оштрафовать.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статьи 6.10 КоАП РФ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если родитель вовлёк несовершеннолетнего в употребление алкоголя, одурманивающих или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веществ. </a:t>
            </a:r>
          </a:p>
        </p:txBody>
      </p:sp>
    </p:spTree>
    <p:extLst>
      <p:ext uri="{BB962C8B-B14F-4D97-AF65-F5344CB8AC3E}">
        <p14:creationId xmlns:p14="http://schemas.microsoft.com/office/powerpoint/2010/main" val="171777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04" y="1588"/>
            <a:ext cx="918000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612845"/>
            <a:ext cx="856895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Ответственность  родителей </a:t>
            </a:r>
            <a:endParaRPr lang="ru-RU" sz="1600" b="1" dirty="0">
              <a:solidFill>
                <a:srgbClr val="C0504D">
                  <a:lumMod val="50000"/>
                </a:srgbClr>
              </a:solidFill>
            </a:endParaRPr>
          </a:p>
          <a:p>
            <a:pPr lvl="0" algn="ctr"/>
            <a:r>
              <a:rPr lang="ru-RU" sz="1600" b="1" dirty="0">
                <a:solidFill>
                  <a:srgbClr val="C0504D">
                    <a:lumMod val="50000"/>
                  </a:srgbClr>
                </a:solidFill>
              </a:rPr>
              <a:t>Уголовная ответственность.</a:t>
            </a: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 </a:t>
            </a:r>
          </a:p>
          <a:p>
            <a:pPr lvl="0"/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Она наступает не за сам факт правонарушения подростка, а за активные действия взрослого, направленные на вовлечение ребёнка в противоправные действия</a:t>
            </a:r>
            <a:r>
              <a:rPr lang="ru-RU" sz="1600" dirty="0" smtClean="0">
                <a:solidFill>
                  <a:srgbClr val="C0504D">
                    <a:lumMod val="50000"/>
                  </a:srgbClr>
                </a:solidFill>
              </a:rPr>
              <a:t>:</a:t>
            </a:r>
            <a:endParaRPr lang="ru-RU" sz="1600" dirty="0">
              <a:solidFill>
                <a:srgbClr val="C0504D">
                  <a:lumMod val="50000"/>
                </a:srgbClr>
              </a:solidFill>
            </a:endParaRPr>
          </a:p>
          <a:p>
            <a:pPr lvl="0"/>
            <a:r>
              <a:rPr lang="ru-RU" sz="1600" b="1" dirty="0">
                <a:solidFill>
                  <a:srgbClr val="C0504D">
                    <a:lumMod val="50000"/>
                  </a:srgbClr>
                </a:solidFill>
              </a:rPr>
              <a:t>Статья 150 УК РФ</a:t>
            </a: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 — за вовлечение несовершеннолетнего в совершение преступления (путём обещаний, обмана, угроз и т.п.). </a:t>
            </a:r>
          </a:p>
          <a:p>
            <a:pPr lvl="0"/>
            <a:r>
              <a:rPr lang="ru-RU" sz="1600" b="1" dirty="0">
                <a:solidFill>
                  <a:srgbClr val="C0504D">
                    <a:lumMod val="50000"/>
                  </a:srgbClr>
                </a:solidFill>
              </a:rPr>
              <a:t>Статья 151 УК РФ</a:t>
            </a: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 — за вовлечение в систематическое употребление алкоголя, одурманивающих веществ, в занятие бродяжничеством или попрошайничеством. </a:t>
            </a:r>
            <a:endParaRPr lang="ru-RU" sz="1600" b="1" dirty="0">
              <a:solidFill>
                <a:srgbClr val="C0504D">
                  <a:lumMod val="50000"/>
                </a:srgbClr>
              </a:solidFill>
            </a:endParaRPr>
          </a:p>
          <a:p>
            <a:pPr lvl="0"/>
            <a:r>
              <a:rPr lang="ru-RU" sz="1600" b="1" dirty="0">
                <a:solidFill>
                  <a:srgbClr val="C0504D">
                    <a:lumMod val="50000"/>
                  </a:srgbClr>
                </a:solidFill>
              </a:rPr>
              <a:t>Статья 156 УК РФ</a:t>
            </a: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 — если ненадлежащее исполнение обязанностей по воспитанию соединено с жестоким обращением с ребёнком</a:t>
            </a:r>
            <a:r>
              <a:rPr lang="ru-RU" sz="1600" dirty="0" smtClean="0">
                <a:solidFill>
                  <a:srgbClr val="C0504D">
                    <a:lumMod val="50000"/>
                  </a:srgbClr>
                </a:solidFill>
              </a:rPr>
              <a:t>.</a:t>
            </a:r>
            <a:endParaRPr lang="ru-RU" sz="1600" b="1" dirty="0">
              <a:solidFill>
                <a:srgbClr val="C0504D">
                  <a:lumMod val="50000"/>
                </a:srgbClr>
              </a:solidFill>
            </a:endParaRPr>
          </a:p>
          <a:p>
            <a:pPr lvl="0"/>
            <a:r>
              <a:rPr lang="ru-RU" sz="1600" b="1" dirty="0">
                <a:solidFill>
                  <a:srgbClr val="C0504D">
                    <a:lumMod val="50000"/>
                  </a:srgbClr>
                </a:solidFill>
              </a:rPr>
              <a:t>Статья 157 УК РФ</a:t>
            </a:r>
            <a:r>
              <a:rPr lang="ru-RU" sz="1600" dirty="0">
                <a:solidFill>
                  <a:srgbClr val="C0504D">
                    <a:lumMod val="50000"/>
                  </a:srgbClr>
                </a:solidFill>
              </a:rPr>
              <a:t> — за злостное уклонение родителя от уплаты средств на содержание детей по решению </a:t>
            </a:r>
            <a:r>
              <a:rPr lang="ru-RU" sz="1600" dirty="0" smtClean="0">
                <a:solidFill>
                  <a:srgbClr val="C0504D">
                    <a:lumMod val="50000"/>
                  </a:srgbClr>
                </a:solidFill>
              </a:rPr>
              <a:t>суда.            </a:t>
            </a:r>
          </a:p>
          <a:p>
            <a:pPr lvl="0"/>
            <a:r>
              <a:rPr lang="ru-RU" sz="1600" b="1" dirty="0">
                <a:solidFill>
                  <a:srgbClr val="C0504D">
                    <a:lumMod val="50000"/>
                  </a:srgbClr>
                </a:solidFill>
              </a:rPr>
              <a:t> </a:t>
            </a:r>
            <a:r>
              <a:rPr lang="ru-RU" sz="1600" b="1" dirty="0" smtClean="0">
                <a:solidFill>
                  <a:srgbClr val="C0504D">
                    <a:lumMod val="50000"/>
                  </a:srgbClr>
                </a:solidFill>
              </a:rPr>
              <a:t>                                       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Гражданско-правовая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ответственность (возмещение вреда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).</a:t>
            </a: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 Здесь речь о том, кто возместит ущерб, если подросток причинил вред кому-то или чему-то. По статье 1073 ГК РФ за вред, причинённый малолетним (до 14 лет), отвечают родители (усыновители) или опекуны — если не докажут, что вред возник не по их вине. Для подростков от 14 до 18 лет действует статья 1074 ГК РФ: они сами несут ответственность, но если у них нет достаточных доходов или имущества для возмещения, недостающую часть возмещают родители (усыновители) или попечитель. 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819" y="4941168"/>
            <a:ext cx="3349576" cy="1916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5517232"/>
            <a:ext cx="56108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Успехов вам, родители , 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в воспитании детей!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86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1268</Words>
  <Application>Microsoft Office PowerPoint</Application>
  <PresentationFormat>Экран (4:3)</PresentationFormat>
  <Paragraphs>123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Любовь</dc:creator>
  <cp:lastModifiedBy>Админ</cp:lastModifiedBy>
  <cp:revision>24</cp:revision>
  <dcterms:created xsi:type="dcterms:W3CDTF">2026-09-22T15:56:36Z</dcterms:created>
  <dcterms:modified xsi:type="dcterms:W3CDTF">2026-09-26T20:38:45Z</dcterms:modified>
</cp:coreProperties>
</file>